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6224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30195"/>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30195"/>
          </a:xfrm>
          <a:prstGeom prst="rect">
            <a:avLst/>
          </a:prstGeom>
        </p:spPr>
      </p:pic>
      <p:sp>
        <p:nvSpPr>
          <p:cNvPr id="5" name="Text 2"/>
          <p:cNvSpPr/>
          <p:nvPr/>
        </p:nvSpPr>
        <p:spPr>
          <a:xfrm>
            <a:off x="859274" y="675084"/>
            <a:ext cx="7425452" cy="4234815"/>
          </a:xfrm>
          <a:prstGeom prst="rect">
            <a:avLst/>
          </a:prstGeom>
          <a:noFill/>
          <a:ln/>
        </p:spPr>
        <p:txBody>
          <a:bodyPr wrap="square" rtlCol="0" anchor="t"/>
          <a:lstStyle/>
          <a:p>
            <a:pPr marL="0" indent="0">
              <a:lnSpc>
                <a:spcPts val="8337"/>
              </a:lnSpc>
              <a:buNone/>
            </a:pPr>
            <a:r>
              <a:rPr lang="en-US" sz="6670" dirty="0">
                <a:solidFill>
                  <a:srgbClr val="5955EB"/>
                </a:solidFill>
                <a:latin typeface="Libre Baskerville" pitchFamily="34" charset="0"/>
                <a:ea typeface="Libre Baskerville" pitchFamily="34" charset="-122"/>
                <a:cs typeface="Libre Baskerville" pitchFamily="34" charset="-120"/>
              </a:rPr>
              <a:t>African Masks: Symbolism, Rituals, and Artistry</a:t>
            </a:r>
            <a:endParaRPr lang="en-US" sz="6670" dirty="0"/>
          </a:p>
        </p:txBody>
      </p:sp>
      <p:sp>
        <p:nvSpPr>
          <p:cNvPr id="6" name="Text 3"/>
          <p:cNvSpPr/>
          <p:nvPr/>
        </p:nvSpPr>
        <p:spPr>
          <a:xfrm>
            <a:off x="859274" y="5278160"/>
            <a:ext cx="7425452" cy="1571149"/>
          </a:xfrm>
          <a:prstGeom prst="rect">
            <a:avLst/>
          </a:prstGeom>
          <a:noFill/>
          <a:ln/>
        </p:spPr>
        <p:txBody>
          <a:bodyPr wrap="square" rtlCol="0" anchor="t"/>
          <a:lstStyle/>
          <a:p>
            <a:pPr marL="0" indent="0">
              <a:lnSpc>
                <a:spcPts val="3093"/>
              </a:lnSpc>
              <a:buNone/>
            </a:pPr>
            <a:r>
              <a:rPr lang="en-US" sz="1933" dirty="0">
                <a:solidFill>
                  <a:srgbClr val="49495A"/>
                </a:solidFill>
                <a:latin typeface="Open Sans" pitchFamily="34" charset="0"/>
                <a:ea typeface="Open Sans" pitchFamily="34" charset="-122"/>
                <a:cs typeface="Open Sans" pitchFamily="34" charset="-120"/>
              </a:rPr>
              <a:t>African masks are powerful cultural artifacts that transcend mere adornment. They are conduits for ancestral spirits, embodiments of deities, and expressions of deeply held beliefs, woven into the fabric of diverse African societies.</a:t>
            </a:r>
            <a:endParaRPr lang="en-US" sz="1933" dirty="0"/>
          </a:p>
        </p:txBody>
      </p:sp>
      <p:sp>
        <p:nvSpPr>
          <p:cNvPr id="7" name="Shape 4"/>
          <p:cNvSpPr/>
          <p:nvPr/>
        </p:nvSpPr>
        <p:spPr>
          <a:xfrm>
            <a:off x="859274" y="7143869"/>
            <a:ext cx="392787" cy="392787"/>
          </a:xfrm>
          <a:prstGeom prst="roundRect">
            <a:avLst>
              <a:gd name="adj" fmla="val 23277465"/>
            </a:avLst>
          </a:prstGeom>
          <a:noFill/>
          <a:ln w="7620">
            <a:solidFill>
              <a:srgbClr val="FFFFFF"/>
            </a:solidFill>
            <a:prstDash val="solid"/>
          </a:ln>
        </p:spPr>
      </p:sp>
      <p:sp>
        <p:nvSpPr>
          <p:cNvPr id="9" name="Text 5"/>
          <p:cNvSpPr/>
          <p:nvPr/>
        </p:nvSpPr>
        <p:spPr>
          <a:xfrm>
            <a:off x="1374815" y="7125414"/>
            <a:ext cx="1927027" cy="429697"/>
          </a:xfrm>
          <a:prstGeom prst="rect">
            <a:avLst/>
          </a:prstGeom>
          <a:noFill/>
          <a:ln/>
        </p:spPr>
        <p:txBody>
          <a:bodyPr wrap="none" rtlCol="0" anchor="t"/>
          <a:lstStyle/>
          <a:p>
            <a:pPr marL="0" indent="0" algn="l">
              <a:lnSpc>
                <a:spcPts val="3383"/>
              </a:lnSpc>
              <a:buNone/>
            </a:pPr>
            <a:r>
              <a:rPr lang="en-US" sz="2417" b="1" dirty="0" smtClean="0">
                <a:solidFill>
                  <a:srgbClr val="49495A"/>
                </a:solidFill>
                <a:latin typeface="Open Sans" pitchFamily="34" charset="0"/>
                <a:ea typeface="Open Sans" pitchFamily="34" charset="-122"/>
              </a:rPr>
              <a:t>Shawn </a:t>
            </a:r>
            <a:r>
              <a:rPr lang="en-US" sz="2417" b="1" dirty="0" err="1" smtClean="0">
                <a:solidFill>
                  <a:srgbClr val="49495A"/>
                </a:solidFill>
                <a:latin typeface="Open Sans" pitchFamily="34" charset="0"/>
                <a:ea typeface="Open Sans" pitchFamily="34" charset="-122"/>
              </a:rPr>
              <a:t>Ngala</a:t>
            </a:r>
            <a:endParaRPr lang="en-US" sz="2417" dirty="0"/>
          </a:p>
        </p:txBody>
      </p:sp>
      <p:pic>
        <p:nvPicPr>
          <p:cNvPr id="10" name="Image 2"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1214080"/>
            <a:ext cx="5546884" cy="540068"/>
          </a:xfrm>
          <a:prstGeom prst="rect">
            <a:avLst/>
          </a:prstGeom>
          <a:noFill/>
          <a:ln/>
        </p:spPr>
        <p:txBody>
          <a:bodyPr wrap="none" rtlCol="0" anchor="t"/>
          <a:lstStyle/>
          <a:p>
            <a:pPr marL="0" indent="0">
              <a:lnSpc>
                <a:spcPts val="4253"/>
              </a:lnSpc>
              <a:buNone/>
            </a:pPr>
            <a:r>
              <a:rPr lang="en-US" sz="3402" dirty="0">
                <a:solidFill>
                  <a:srgbClr val="5955EB"/>
                </a:solidFill>
                <a:latin typeface="Libre Baskerville" pitchFamily="34" charset="0"/>
                <a:ea typeface="Libre Baskerville" pitchFamily="34" charset="-122"/>
                <a:cs typeface="Libre Baskerville" pitchFamily="34" charset="-120"/>
              </a:rPr>
              <a:t>Symbolism and Meaning</a:t>
            </a:r>
            <a:endParaRPr lang="en-US" sz="3402" dirty="0"/>
          </a:p>
        </p:txBody>
      </p:sp>
      <p:sp>
        <p:nvSpPr>
          <p:cNvPr id="6" name="Shape 3"/>
          <p:cNvSpPr/>
          <p:nvPr/>
        </p:nvSpPr>
        <p:spPr>
          <a:xfrm>
            <a:off x="604837" y="2207657"/>
            <a:ext cx="388739" cy="388739"/>
          </a:xfrm>
          <a:prstGeom prst="roundRect">
            <a:avLst>
              <a:gd name="adj" fmla="val 26674"/>
            </a:avLst>
          </a:prstGeom>
          <a:solidFill>
            <a:srgbClr val="DED6FF"/>
          </a:solidFill>
          <a:ln/>
        </p:spPr>
      </p:sp>
      <p:sp>
        <p:nvSpPr>
          <p:cNvPr id="7" name="Text 4"/>
          <p:cNvSpPr/>
          <p:nvPr/>
        </p:nvSpPr>
        <p:spPr>
          <a:xfrm>
            <a:off x="741402" y="2272427"/>
            <a:ext cx="115610"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1</a:t>
            </a:r>
            <a:endParaRPr lang="en-US" sz="2041" dirty="0"/>
          </a:p>
        </p:txBody>
      </p:sp>
      <p:sp>
        <p:nvSpPr>
          <p:cNvPr id="8" name="Text 5"/>
          <p:cNvSpPr/>
          <p:nvPr/>
        </p:nvSpPr>
        <p:spPr>
          <a:xfrm>
            <a:off x="1166336" y="2207657"/>
            <a:ext cx="2310408"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Spiritual Connection</a:t>
            </a:r>
            <a:endParaRPr lang="en-US" sz="1701" dirty="0"/>
          </a:p>
        </p:txBody>
      </p:sp>
      <p:sp>
        <p:nvSpPr>
          <p:cNvPr id="9" name="Text 6"/>
          <p:cNvSpPr/>
          <p:nvPr/>
        </p:nvSpPr>
        <p:spPr>
          <a:xfrm>
            <a:off x="1166336" y="2581156"/>
            <a:ext cx="7372826"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Masks often embody the spirits of ancestors, deities, or mythical creatures, serving as intermediaries between the human and spiritual realms.</a:t>
            </a:r>
            <a:endParaRPr lang="en-US" sz="1361" dirty="0"/>
          </a:p>
        </p:txBody>
      </p:sp>
      <p:sp>
        <p:nvSpPr>
          <p:cNvPr id="10" name="Shape 7"/>
          <p:cNvSpPr/>
          <p:nvPr/>
        </p:nvSpPr>
        <p:spPr>
          <a:xfrm>
            <a:off x="604837" y="3501390"/>
            <a:ext cx="388739" cy="388739"/>
          </a:xfrm>
          <a:prstGeom prst="roundRect">
            <a:avLst>
              <a:gd name="adj" fmla="val 26674"/>
            </a:avLst>
          </a:prstGeom>
          <a:solidFill>
            <a:srgbClr val="DED6FF"/>
          </a:solidFill>
          <a:ln/>
        </p:spPr>
      </p:sp>
      <p:sp>
        <p:nvSpPr>
          <p:cNvPr id="11" name="Text 8"/>
          <p:cNvSpPr/>
          <p:nvPr/>
        </p:nvSpPr>
        <p:spPr>
          <a:xfrm>
            <a:off x="719257" y="3566160"/>
            <a:ext cx="159782"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2</a:t>
            </a:r>
            <a:endParaRPr lang="en-US" sz="2041" dirty="0"/>
          </a:p>
        </p:txBody>
      </p:sp>
      <p:sp>
        <p:nvSpPr>
          <p:cNvPr id="12" name="Text 9"/>
          <p:cNvSpPr/>
          <p:nvPr/>
        </p:nvSpPr>
        <p:spPr>
          <a:xfrm>
            <a:off x="1166336" y="3501390"/>
            <a:ext cx="2297906"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Community Identity</a:t>
            </a:r>
            <a:endParaRPr lang="en-US" sz="1701" dirty="0"/>
          </a:p>
        </p:txBody>
      </p:sp>
      <p:sp>
        <p:nvSpPr>
          <p:cNvPr id="13" name="Text 10"/>
          <p:cNvSpPr/>
          <p:nvPr/>
        </p:nvSpPr>
        <p:spPr>
          <a:xfrm>
            <a:off x="1166336" y="3874889"/>
            <a:ext cx="7372826"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They reflect the values, beliefs, and traditions of specific ethnic groups, strengthening social cohesion and shared heritage.</a:t>
            </a:r>
            <a:endParaRPr lang="en-US" sz="1361" dirty="0"/>
          </a:p>
        </p:txBody>
      </p:sp>
      <p:sp>
        <p:nvSpPr>
          <p:cNvPr id="14" name="Shape 11"/>
          <p:cNvSpPr/>
          <p:nvPr/>
        </p:nvSpPr>
        <p:spPr>
          <a:xfrm>
            <a:off x="604837" y="4795123"/>
            <a:ext cx="388739" cy="388739"/>
          </a:xfrm>
          <a:prstGeom prst="roundRect">
            <a:avLst>
              <a:gd name="adj" fmla="val 26674"/>
            </a:avLst>
          </a:prstGeom>
          <a:solidFill>
            <a:srgbClr val="DED6FF"/>
          </a:solidFill>
          <a:ln/>
        </p:spPr>
      </p:sp>
      <p:sp>
        <p:nvSpPr>
          <p:cNvPr id="15" name="Text 12"/>
          <p:cNvSpPr/>
          <p:nvPr/>
        </p:nvSpPr>
        <p:spPr>
          <a:xfrm>
            <a:off x="719257" y="4859893"/>
            <a:ext cx="159782"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3</a:t>
            </a:r>
            <a:endParaRPr lang="en-US" sz="2041" dirty="0"/>
          </a:p>
        </p:txBody>
      </p:sp>
      <p:sp>
        <p:nvSpPr>
          <p:cNvPr id="16" name="Text 13"/>
          <p:cNvSpPr/>
          <p:nvPr/>
        </p:nvSpPr>
        <p:spPr>
          <a:xfrm>
            <a:off x="1166336" y="4795123"/>
            <a:ext cx="2887861"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Symbolic Representations</a:t>
            </a:r>
            <a:endParaRPr lang="en-US" sz="1701" dirty="0"/>
          </a:p>
        </p:txBody>
      </p:sp>
      <p:sp>
        <p:nvSpPr>
          <p:cNvPr id="17" name="Text 14"/>
          <p:cNvSpPr/>
          <p:nvPr/>
        </p:nvSpPr>
        <p:spPr>
          <a:xfrm>
            <a:off x="1166336" y="5168622"/>
            <a:ext cx="7372826"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Motifs and designs convey specific meanings related to fertility, protection, healing, power, and other concepts vital to the community's well-being.</a:t>
            </a:r>
            <a:endParaRPr lang="en-US" sz="1361" dirty="0"/>
          </a:p>
        </p:txBody>
      </p:sp>
      <p:sp>
        <p:nvSpPr>
          <p:cNvPr id="18" name="Shape 15"/>
          <p:cNvSpPr/>
          <p:nvPr/>
        </p:nvSpPr>
        <p:spPr>
          <a:xfrm>
            <a:off x="604837" y="6088856"/>
            <a:ext cx="388739" cy="388739"/>
          </a:xfrm>
          <a:prstGeom prst="roundRect">
            <a:avLst>
              <a:gd name="adj" fmla="val 26674"/>
            </a:avLst>
          </a:prstGeom>
          <a:solidFill>
            <a:srgbClr val="DED6FF"/>
          </a:solidFill>
          <a:ln/>
        </p:spPr>
      </p:sp>
      <p:sp>
        <p:nvSpPr>
          <p:cNvPr id="19" name="Text 16"/>
          <p:cNvSpPr/>
          <p:nvPr/>
        </p:nvSpPr>
        <p:spPr>
          <a:xfrm>
            <a:off x="723305" y="6153626"/>
            <a:ext cx="151686" cy="259199"/>
          </a:xfrm>
          <a:prstGeom prst="rect">
            <a:avLst/>
          </a:prstGeom>
          <a:noFill/>
          <a:ln/>
        </p:spPr>
        <p:txBody>
          <a:bodyPr wrap="none" rtlCol="0" anchor="t"/>
          <a:lstStyle/>
          <a:p>
            <a:pPr marL="0" indent="0" algn="ctr">
              <a:lnSpc>
                <a:spcPts val="2041"/>
              </a:lnSpc>
              <a:buNone/>
            </a:pPr>
            <a:r>
              <a:rPr lang="en-US" sz="2041" dirty="0">
                <a:solidFill>
                  <a:srgbClr val="5955EB"/>
                </a:solidFill>
                <a:latin typeface="Libre Baskerville" pitchFamily="34" charset="0"/>
                <a:ea typeface="Libre Baskerville" pitchFamily="34" charset="-122"/>
                <a:cs typeface="Libre Baskerville" pitchFamily="34" charset="-120"/>
              </a:rPr>
              <a:t>4</a:t>
            </a:r>
            <a:endParaRPr lang="en-US" sz="2041" dirty="0"/>
          </a:p>
        </p:txBody>
      </p:sp>
      <p:sp>
        <p:nvSpPr>
          <p:cNvPr id="20" name="Text 17"/>
          <p:cNvSpPr/>
          <p:nvPr/>
        </p:nvSpPr>
        <p:spPr>
          <a:xfrm>
            <a:off x="1166336" y="6088856"/>
            <a:ext cx="2160270" cy="269915"/>
          </a:xfrm>
          <a:prstGeom prst="rect">
            <a:avLst/>
          </a:prstGeom>
          <a:noFill/>
          <a:ln/>
        </p:spPr>
        <p:txBody>
          <a:bodyPr wrap="none" rtlCol="0" anchor="t"/>
          <a:lstStyle/>
          <a:p>
            <a:pPr marL="0" indent="0">
              <a:lnSpc>
                <a:spcPts val="2126"/>
              </a:lnSpc>
              <a:buNone/>
            </a:pPr>
            <a:r>
              <a:rPr lang="en-US" sz="1701" dirty="0">
                <a:solidFill>
                  <a:srgbClr val="5955EB"/>
                </a:solidFill>
                <a:latin typeface="Libre Baskerville" pitchFamily="34" charset="0"/>
                <a:ea typeface="Libre Baskerville" pitchFamily="34" charset="-122"/>
                <a:cs typeface="Libre Baskerville" pitchFamily="34" charset="-120"/>
              </a:rPr>
              <a:t>Gender and Age</a:t>
            </a:r>
            <a:endParaRPr lang="en-US" sz="1701" dirty="0"/>
          </a:p>
        </p:txBody>
      </p:sp>
      <p:sp>
        <p:nvSpPr>
          <p:cNvPr id="21" name="Text 18"/>
          <p:cNvSpPr/>
          <p:nvPr/>
        </p:nvSpPr>
        <p:spPr>
          <a:xfrm>
            <a:off x="1166336" y="6462355"/>
            <a:ext cx="7372826" cy="553164"/>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Certain masks are associated with specific genders or age groups, signifying roles, responsibilities, and social status within the community.</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13529" y="1458516"/>
            <a:ext cx="7436287" cy="547807"/>
          </a:xfrm>
          <a:prstGeom prst="rect">
            <a:avLst/>
          </a:prstGeom>
          <a:noFill/>
          <a:ln/>
        </p:spPr>
        <p:txBody>
          <a:bodyPr wrap="none" rtlCol="0" anchor="t"/>
          <a:lstStyle/>
          <a:p>
            <a:pPr marL="0" indent="0">
              <a:lnSpc>
                <a:spcPts val="4314"/>
              </a:lnSpc>
              <a:buNone/>
            </a:pPr>
            <a:r>
              <a:rPr lang="en-US" sz="3451" dirty="0">
                <a:solidFill>
                  <a:srgbClr val="5955EB"/>
                </a:solidFill>
                <a:latin typeface="Libre Baskerville" pitchFamily="34" charset="0"/>
                <a:ea typeface="Libre Baskerville" pitchFamily="34" charset="-122"/>
                <a:cs typeface="Libre Baskerville" pitchFamily="34" charset="-120"/>
              </a:rPr>
              <a:t>Masks in Rituals and Ceremonies</a:t>
            </a:r>
            <a:endParaRPr lang="en-US" sz="3451" dirty="0"/>
          </a:p>
        </p:txBody>
      </p:sp>
      <p:sp>
        <p:nvSpPr>
          <p:cNvPr id="6" name="Shape 3"/>
          <p:cNvSpPr/>
          <p:nvPr/>
        </p:nvSpPr>
        <p:spPr>
          <a:xfrm>
            <a:off x="858917" y="2269212"/>
            <a:ext cx="35004" cy="4501753"/>
          </a:xfrm>
          <a:prstGeom prst="rect">
            <a:avLst/>
          </a:prstGeom>
          <a:solidFill>
            <a:srgbClr val="B8B7E0"/>
          </a:solidFill>
          <a:ln/>
        </p:spPr>
      </p:sp>
      <p:sp>
        <p:nvSpPr>
          <p:cNvPr id="7" name="Shape 4"/>
          <p:cNvSpPr/>
          <p:nvPr/>
        </p:nvSpPr>
        <p:spPr>
          <a:xfrm>
            <a:off x="1073587" y="2646045"/>
            <a:ext cx="613529" cy="35004"/>
          </a:xfrm>
          <a:prstGeom prst="rect">
            <a:avLst/>
          </a:prstGeom>
          <a:solidFill>
            <a:srgbClr val="B8B7E0"/>
          </a:solidFill>
          <a:ln/>
        </p:spPr>
      </p:sp>
      <p:sp>
        <p:nvSpPr>
          <p:cNvPr id="8" name="Shape 5"/>
          <p:cNvSpPr/>
          <p:nvPr/>
        </p:nvSpPr>
        <p:spPr>
          <a:xfrm>
            <a:off x="679252" y="2466380"/>
            <a:ext cx="394335" cy="394335"/>
          </a:xfrm>
          <a:prstGeom prst="roundRect">
            <a:avLst>
              <a:gd name="adj" fmla="val 26674"/>
            </a:avLst>
          </a:prstGeom>
          <a:solidFill>
            <a:srgbClr val="DED6FF"/>
          </a:solidFill>
          <a:ln/>
        </p:spPr>
      </p:sp>
      <p:sp>
        <p:nvSpPr>
          <p:cNvPr id="9" name="Text 6"/>
          <p:cNvSpPr/>
          <p:nvPr/>
        </p:nvSpPr>
        <p:spPr>
          <a:xfrm>
            <a:off x="817721" y="2531983"/>
            <a:ext cx="117277" cy="263009"/>
          </a:xfrm>
          <a:prstGeom prst="rect">
            <a:avLst/>
          </a:prstGeom>
          <a:noFill/>
          <a:ln/>
        </p:spPr>
        <p:txBody>
          <a:bodyPr wrap="none" rtlCol="0" anchor="t"/>
          <a:lstStyle/>
          <a:p>
            <a:pPr marL="0" indent="0" algn="ctr">
              <a:lnSpc>
                <a:spcPts val="2071"/>
              </a:lnSpc>
              <a:buNone/>
            </a:pPr>
            <a:r>
              <a:rPr lang="en-US" sz="2071" dirty="0">
                <a:solidFill>
                  <a:srgbClr val="5955EB"/>
                </a:solidFill>
                <a:latin typeface="Libre Baskerville" pitchFamily="34" charset="0"/>
                <a:ea typeface="Libre Baskerville" pitchFamily="34" charset="-122"/>
                <a:cs typeface="Libre Baskerville" pitchFamily="34" charset="-120"/>
              </a:rPr>
              <a:t>1</a:t>
            </a:r>
            <a:endParaRPr lang="en-US" sz="2071" dirty="0"/>
          </a:p>
        </p:txBody>
      </p:sp>
      <p:sp>
        <p:nvSpPr>
          <p:cNvPr id="10" name="Text 7"/>
          <p:cNvSpPr/>
          <p:nvPr/>
        </p:nvSpPr>
        <p:spPr>
          <a:xfrm>
            <a:off x="1840587" y="2444472"/>
            <a:ext cx="2191226" cy="273844"/>
          </a:xfrm>
          <a:prstGeom prst="rect">
            <a:avLst/>
          </a:prstGeom>
          <a:noFill/>
          <a:ln/>
        </p:spPr>
        <p:txBody>
          <a:bodyPr wrap="none" rtlCol="0" anchor="t"/>
          <a:lstStyle/>
          <a:p>
            <a:pPr marL="0" indent="0" algn="l">
              <a:lnSpc>
                <a:spcPts val="2157"/>
              </a:lnSpc>
              <a:buNone/>
            </a:pPr>
            <a:r>
              <a:rPr lang="en-US" sz="1725" dirty="0">
                <a:solidFill>
                  <a:srgbClr val="5955EB"/>
                </a:solidFill>
                <a:latin typeface="Libre Baskerville" pitchFamily="34" charset="0"/>
                <a:ea typeface="Libre Baskerville" pitchFamily="34" charset="-122"/>
                <a:cs typeface="Libre Baskerville" pitchFamily="34" charset="-120"/>
              </a:rPr>
              <a:t>Initiation Rites</a:t>
            </a:r>
            <a:endParaRPr lang="en-US" sz="1725" dirty="0"/>
          </a:p>
        </p:txBody>
      </p:sp>
      <p:sp>
        <p:nvSpPr>
          <p:cNvPr id="11" name="Text 8"/>
          <p:cNvSpPr/>
          <p:nvPr/>
        </p:nvSpPr>
        <p:spPr>
          <a:xfrm>
            <a:off x="1840587" y="2823448"/>
            <a:ext cx="6689884" cy="560784"/>
          </a:xfrm>
          <a:prstGeom prst="rect">
            <a:avLst/>
          </a:prstGeom>
          <a:noFill/>
          <a:ln/>
        </p:spPr>
        <p:txBody>
          <a:bodyPr wrap="square" rtlCol="0" anchor="t"/>
          <a:lstStyle/>
          <a:p>
            <a:pPr marL="0" indent="0" algn="l">
              <a:lnSpc>
                <a:spcPts val="2209"/>
              </a:lnSpc>
              <a:buNone/>
            </a:pPr>
            <a:r>
              <a:rPr lang="en-US" sz="1380" dirty="0">
                <a:solidFill>
                  <a:srgbClr val="49495A"/>
                </a:solidFill>
                <a:latin typeface="Open Sans" pitchFamily="34" charset="0"/>
                <a:ea typeface="Open Sans" pitchFamily="34" charset="-122"/>
                <a:cs typeface="Open Sans" pitchFamily="34" charset="-120"/>
              </a:rPr>
              <a:t>Masks often play a central role in initiation ceremonies, marking transitions from childhood to adulthood and signifying the acceptance of social responsibilities.</a:t>
            </a:r>
            <a:endParaRPr lang="en-US" sz="1380" dirty="0"/>
          </a:p>
        </p:txBody>
      </p:sp>
      <p:sp>
        <p:nvSpPr>
          <p:cNvPr id="12" name="Shape 9"/>
          <p:cNvSpPr/>
          <p:nvPr/>
        </p:nvSpPr>
        <p:spPr>
          <a:xfrm>
            <a:off x="1073587" y="4111585"/>
            <a:ext cx="613529" cy="35004"/>
          </a:xfrm>
          <a:prstGeom prst="rect">
            <a:avLst/>
          </a:prstGeom>
          <a:solidFill>
            <a:srgbClr val="B8B7E0"/>
          </a:solidFill>
          <a:ln/>
        </p:spPr>
      </p:sp>
      <p:sp>
        <p:nvSpPr>
          <p:cNvPr id="13" name="Shape 10"/>
          <p:cNvSpPr/>
          <p:nvPr/>
        </p:nvSpPr>
        <p:spPr>
          <a:xfrm>
            <a:off x="679252" y="3931920"/>
            <a:ext cx="394335" cy="394335"/>
          </a:xfrm>
          <a:prstGeom prst="roundRect">
            <a:avLst>
              <a:gd name="adj" fmla="val 26674"/>
            </a:avLst>
          </a:prstGeom>
          <a:solidFill>
            <a:srgbClr val="DED6FF"/>
          </a:solidFill>
          <a:ln/>
        </p:spPr>
      </p:sp>
      <p:sp>
        <p:nvSpPr>
          <p:cNvPr id="14" name="Text 11"/>
          <p:cNvSpPr/>
          <p:nvPr/>
        </p:nvSpPr>
        <p:spPr>
          <a:xfrm>
            <a:off x="795338" y="3997523"/>
            <a:ext cx="162044" cy="263009"/>
          </a:xfrm>
          <a:prstGeom prst="rect">
            <a:avLst/>
          </a:prstGeom>
          <a:noFill/>
          <a:ln/>
        </p:spPr>
        <p:txBody>
          <a:bodyPr wrap="none" rtlCol="0" anchor="t"/>
          <a:lstStyle/>
          <a:p>
            <a:pPr marL="0" indent="0" algn="ctr">
              <a:lnSpc>
                <a:spcPts val="2071"/>
              </a:lnSpc>
              <a:buNone/>
            </a:pPr>
            <a:r>
              <a:rPr lang="en-US" sz="2071" dirty="0">
                <a:solidFill>
                  <a:srgbClr val="5955EB"/>
                </a:solidFill>
                <a:latin typeface="Libre Baskerville" pitchFamily="34" charset="0"/>
                <a:ea typeface="Libre Baskerville" pitchFamily="34" charset="-122"/>
                <a:cs typeface="Libre Baskerville" pitchFamily="34" charset="-120"/>
              </a:rPr>
              <a:t>2</a:t>
            </a:r>
            <a:endParaRPr lang="en-US" sz="2071" dirty="0"/>
          </a:p>
        </p:txBody>
      </p:sp>
      <p:sp>
        <p:nvSpPr>
          <p:cNvPr id="15" name="Text 12"/>
          <p:cNvSpPr/>
          <p:nvPr/>
        </p:nvSpPr>
        <p:spPr>
          <a:xfrm>
            <a:off x="1840587" y="3910013"/>
            <a:ext cx="2191226" cy="273844"/>
          </a:xfrm>
          <a:prstGeom prst="rect">
            <a:avLst/>
          </a:prstGeom>
          <a:noFill/>
          <a:ln/>
        </p:spPr>
        <p:txBody>
          <a:bodyPr wrap="none" rtlCol="0" anchor="t"/>
          <a:lstStyle/>
          <a:p>
            <a:pPr marL="0" indent="0" algn="l">
              <a:lnSpc>
                <a:spcPts val="2157"/>
              </a:lnSpc>
              <a:buNone/>
            </a:pPr>
            <a:r>
              <a:rPr lang="en-US" sz="1725" dirty="0">
                <a:solidFill>
                  <a:srgbClr val="5955EB"/>
                </a:solidFill>
                <a:latin typeface="Libre Baskerville" pitchFamily="34" charset="0"/>
                <a:ea typeface="Libre Baskerville" pitchFamily="34" charset="-122"/>
                <a:cs typeface="Libre Baskerville" pitchFamily="34" charset="-120"/>
              </a:rPr>
              <a:t>Healing Rituals</a:t>
            </a:r>
            <a:endParaRPr lang="en-US" sz="1725" dirty="0"/>
          </a:p>
        </p:txBody>
      </p:sp>
      <p:sp>
        <p:nvSpPr>
          <p:cNvPr id="16" name="Text 13"/>
          <p:cNvSpPr/>
          <p:nvPr/>
        </p:nvSpPr>
        <p:spPr>
          <a:xfrm>
            <a:off x="1840587" y="4288988"/>
            <a:ext cx="6689884" cy="560784"/>
          </a:xfrm>
          <a:prstGeom prst="rect">
            <a:avLst/>
          </a:prstGeom>
          <a:noFill/>
          <a:ln/>
        </p:spPr>
        <p:txBody>
          <a:bodyPr wrap="square" rtlCol="0" anchor="t"/>
          <a:lstStyle/>
          <a:p>
            <a:pPr marL="0" indent="0" algn="l">
              <a:lnSpc>
                <a:spcPts val="2209"/>
              </a:lnSpc>
              <a:buNone/>
            </a:pPr>
            <a:r>
              <a:rPr lang="en-US" sz="1380" dirty="0">
                <a:solidFill>
                  <a:srgbClr val="49495A"/>
                </a:solidFill>
                <a:latin typeface="Open Sans" pitchFamily="34" charset="0"/>
                <a:ea typeface="Open Sans" pitchFamily="34" charset="-122"/>
                <a:cs typeface="Open Sans" pitchFamily="34" charset="-120"/>
              </a:rPr>
              <a:t>Masks associated with specific deities or spirits are used in healing rituals to appease ancestors, ward off evil spirits, or restore health and balance.</a:t>
            </a:r>
            <a:endParaRPr lang="en-US" sz="1380" dirty="0"/>
          </a:p>
        </p:txBody>
      </p:sp>
      <p:sp>
        <p:nvSpPr>
          <p:cNvPr id="17" name="Shape 14"/>
          <p:cNvSpPr/>
          <p:nvPr/>
        </p:nvSpPr>
        <p:spPr>
          <a:xfrm>
            <a:off x="1073587" y="5577126"/>
            <a:ext cx="613529" cy="35004"/>
          </a:xfrm>
          <a:prstGeom prst="rect">
            <a:avLst/>
          </a:prstGeom>
          <a:solidFill>
            <a:srgbClr val="B8B7E0"/>
          </a:solidFill>
          <a:ln/>
        </p:spPr>
      </p:sp>
      <p:sp>
        <p:nvSpPr>
          <p:cNvPr id="18" name="Shape 15"/>
          <p:cNvSpPr/>
          <p:nvPr/>
        </p:nvSpPr>
        <p:spPr>
          <a:xfrm>
            <a:off x="679252" y="5397460"/>
            <a:ext cx="394335" cy="394335"/>
          </a:xfrm>
          <a:prstGeom prst="roundRect">
            <a:avLst>
              <a:gd name="adj" fmla="val 26674"/>
            </a:avLst>
          </a:prstGeom>
          <a:solidFill>
            <a:srgbClr val="DED6FF"/>
          </a:solidFill>
          <a:ln/>
        </p:spPr>
      </p:sp>
      <p:sp>
        <p:nvSpPr>
          <p:cNvPr id="19" name="Text 16"/>
          <p:cNvSpPr/>
          <p:nvPr/>
        </p:nvSpPr>
        <p:spPr>
          <a:xfrm>
            <a:off x="795338" y="5463064"/>
            <a:ext cx="162044" cy="263009"/>
          </a:xfrm>
          <a:prstGeom prst="rect">
            <a:avLst/>
          </a:prstGeom>
          <a:noFill/>
          <a:ln/>
        </p:spPr>
        <p:txBody>
          <a:bodyPr wrap="none" rtlCol="0" anchor="t"/>
          <a:lstStyle/>
          <a:p>
            <a:pPr marL="0" indent="0" algn="ctr">
              <a:lnSpc>
                <a:spcPts val="2071"/>
              </a:lnSpc>
              <a:buNone/>
            </a:pPr>
            <a:r>
              <a:rPr lang="en-US" sz="2071" dirty="0">
                <a:solidFill>
                  <a:srgbClr val="5955EB"/>
                </a:solidFill>
                <a:latin typeface="Libre Baskerville" pitchFamily="34" charset="0"/>
                <a:ea typeface="Libre Baskerville" pitchFamily="34" charset="-122"/>
                <a:cs typeface="Libre Baskerville" pitchFamily="34" charset="-120"/>
              </a:rPr>
              <a:t>3</a:t>
            </a:r>
            <a:endParaRPr lang="en-US" sz="2071" dirty="0"/>
          </a:p>
        </p:txBody>
      </p:sp>
      <p:sp>
        <p:nvSpPr>
          <p:cNvPr id="20" name="Text 17"/>
          <p:cNvSpPr/>
          <p:nvPr/>
        </p:nvSpPr>
        <p:spPr>
          <a:xfrm>
            <a:off x="1840587" y="5375553"/>
            <a:ext cx="2906911" cy="273844"/>
          </a:xfrm>
          <a:prstGeom prst="rect">
            <a:avLst/>
          </a:prstGeom>
          <a:noFill/>
          <a:ln/>
        </p:spPr>
        <p:txBody>
          <a:bodyPr wrap="none" rtlCol="0" anchor="t"/>
          <a:lstStyle/>
          <a:p>
            <a:pPr marL="0" indent="0" algn="l">
              <a:lnSpc>
                <a:spcPts val="2157"/>
              </a:lnSpc>
              <a:buNone/>
            </a:pPr>
            <a:r>
              <a:rPr lang="en-US" sz="1725" dirty="0">
                <a:solidFill>
                  <a:srgbClr val="5955EB"/>
                </a:solidFill>
                <a:latin typeface="Libre Baskerville" pitchFamily="34" charset="0"/>
                <a:ea typeface="Libre Baskerville" pitchFamily="34" charset="-122"/>
                <a:cs typeface="Libre Baskerville" pitchFamily="34" charset="-120"/>
              </a:rPr>
              <a:t>Festivals and Celebrations</a:t>
            </a:r>
            <a:endParaRPr lang="en-US" sz="1725" dirty="0"/>
          </a:p>
        </p:txBody>
      </p:sp>
      <p:sp>
        <p:nvSpPr>
          <p:cNvPr id="21" name="Text 18"/>
          <p:cNvSpPr/>
          <p:nvPr/>
        </p:nvSpPr>
        <p:spPr>
          <a:xfrm>
            <a:off x="1840587" y="5754529"/>
            <a:ext cx="6689884" cy="841177"/>
          </a:xfrm>
          <a:prstGeom prst="rect">
            <a:avLst/>
          </a:prstGeom>
          <a:noFill/>
          <a:ln/>
        </p:spPr>
        <p:txBody>
          <a:bodyPr wrap="square" rtlCol="0" anchor="t"/>
          <a:lstStyle/>
          <a:p>
            <a:pPr marL="0" indent="0" algn="l">
              <a:lnSpc>
                <a:spcPts val="2209"/>
              </a:lnSpc>
              <a:buNone/>
            </a:pPr>
            <a:r>
              <a:rPr lang="en-US" sz="1380" dirty="0">
                <a:solidFill>
                  <a:srgbClr val="49495A"/>
                </a:solidFill>
                <a:latin typeface="Open Sans" pitchFamily="34" charset="0"/>
                <a:ea typeface="Open Sans" pitchFamily="34" charset="-122"/>
                <a:cs typeface="Open Sans" pitchFamily="34" charset="-120"/>
              </a:rPr>
              <a:t>Masks are integral to festivals and celebrations, serving as visual representations of deities, ancestors, or cultural heroes, fostering a sense of community and collective identity.</a:t>
            </a:r>
            <a:endParaRPr lang="en-US" sz="138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sp>
        <p:nvSpPr>
          <p:cNvPr id="4" name="Text 2"/>
          <p:cNvSpPr/>
          <p:nvPr/>
        </p:nvSpPr>
        <p:spPr>
          <a:xfrm>
            <a:off x="864037" y="1812607"/>
            <a:ext cx="10520005" cy="771525"/>
          </a:xfrm>
          <a:prstGeom prst="rect">
            <a:avLst/>
          </a:prstGeom>
          <a:noFill/>
          <a:ln/>
        </p:spPr>
        <p:txBody>
          <a:bodyPr wrap="non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Artistic Techniques and Materials</a:t>
            </a:r>
            <a:endParaRPr lang="en-US" sz="4860" dirty="0"/>
          </a:p>
        </p:txBody>
      </p:sp>
      <p:sp>
        <p:nvSpPr>
          <p:cNvPr id="5" name="Text 3"/>
          <p:cNvSpPr/>
          <p:nvPr/>
        </p:nvSpPr>
        <p:spPr>
          <a:xfrm>
            <a:off x="864037" y="3201233"/>
            <a:ext cx="3086100"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Carving</a:t>
            </a:r>
            <a:endParaRPr lang="en-US" sz="2430" dirty="0"/>
          </a:p>
        </p:txBody>
      </p:sp>
      <p:sp>
        <p:nvSpPr>
          <p:cNvPr id="6" name="Text 4"/>
          <p:cNvSpPr/>
          <p:nvPr/>
        </p:nvSpPr>
        <p:spPr>
          <a:xfrm>
            <a:off x="864037" y="3833813"/>
            <a:ext cx="3898821" cy="1580198"/>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Masks are often carved from wood, ivory, or other materials, showcasing intricate details and skillful craftsmanship.</a:t>
            </a:r>
            <a:endParaRPr lang="en-US" sz="1944" dirty="0"/>
          </a:p>
        </p:txBody>
      </p:sp>
      <p:sp>
        <p:nvSpPr>
          <p:cNvPr id="7" name="Text 5"/>
          <p:cNvSpPr/>
          <p:nvPr/>
        </p:nvSpPr>
        <p:spPr>
          <a:xfrm>
            <a:off x="5372695" y="3201233"/>
            <a:ext cx="3853696" cy="385763"/>
          </a:xfrm>
          <a:prstGeom prst="rect">
            <a:avLst/>
          </a:prstGeom>
          <a:noFill/>
          <a:ln/>
        </p:spPr>
        <p:txBody>
          <a:bodyPr wrap="non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Painting and Decoration</a:t>
            </a:r>
            <a:endParaRPr lang="en-US" sz="2430" dirty="0"/>
          </a:p>
        </p:txBody>
      </p:sp>
      <p:sp>
        <p:nvSpPr>
          <p:cNvPr id="8" name="Text 6"/>
          <p:cNvSpPr/>
          <p:nvPr/>
        </p:nvSpPr>
        <p:spPr>
          <a:xfrm>
            <a:off x="5372695" y="3833813"/>
            <a:ext cx="3898821" cy="1975247"/>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Vibrant colors, pigments, and natural materials are used to decorate masks, reflecting the artistry and cultural aesthetics of the region.</a:t>
            </a:r>
            <a:endParaRPr lang="en-US" sz="1944" dirty="0"/>
          </a:p>
        </p:txBody>
      </p:sp>
      <p:sp>
        <p:nvSpPr>
          <p:cNvPr id="9" name="Text 7"/>
          <p:cNvSpPr/>
          <p:nvPr/>
        </p:nvSpPr>
        <p:spPr>
          <a:xfrm>
            <a:off x="9881354" y="3201233"/>
            <a:ext cx="3898821" cy="771525"/>
          </a:xfrm>
          <a:prstGeom prst="rect">
            <a:avLst/>
          </a:prstGeom>
          <a:noFill/>
          <a:ln/>
        </p:spPr>
        <p:txBody>
          <a:bodyPr wrap="square" rtlCol="0" anchor="t"/>
          <a:lstStyle/>
          <a:p>
            <a:pPr marL="0" indent="0">
              <a:lnSpc>
                <a:spcPts val="3038"/>
              </a:lnSpc>
              <a:buNone/>
            </a:pPr>
            <a:r>
              <a:rPr lang="en-US" sz="2430" dirty="0">
                <a:solidFill>
                  <a:srgbClr val="5955EB"/>
                </a:solidFill>
                <a:latin typeface="Libre Baskerville" pitchFamily="34" charset="0"/>
                <a:ea typeface="Libre Baskerville" pitchFamily="34" charset="-122"/>
                <a:cs typeface="Libre Baskerville" pitchFamily="34" charset="-120"/>
              </a:rPr>
              <a:t>Textiles and Adornments</a:t>
            </a:r>
            <a:endParaRPr lang="en-US" sz="2430" dirty="0"/>
          </a:p>
        </p:txBody>
      </p:sp>
      <p:sp>
        <p:nvSpPr>
          <p:cNvPr id="10" name="Text 8"/>
          <p:cNvSpPr/>
          <p:nvPr/>
        </p:nvSpPr>
        <p:spPr>
          <a:xfrm>
            <a:off x="9881354" y="4219575"/>
            <a:ext cx="3898821" cy="1975247"/>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Masks are often adorned with feathers, beads, fibers, and other materials, adding texture, symbolism, and a sense of movement to the piece.</a:t>
            </a:r>
            <a:endParaRPr lang="en-US" sz="194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67700"/>
          </a:xfrm>
          <a:prstGeom prst="rect">
            <a:avLst/>
          </a:prstGeom>
          <a:solidFill>
            <a:srgbClr val="FBFAFF"/>
          </a:solidFill>
          <a:ln/>
        </p:spPr>
      </p:sp>
      <p:sp>
        <p:nvSpPr>
          <p:cNvPr id="4" name="Text 2"/>
          <p:cNvSpPr/>
          <p:nvPr/>
        </p:nvSpPr>
        <p:spPr>
          <a:xfrm>
            <a:off x="852249" y="669608"/>
            <a:ext cx="7466290" cy="760928"/>
          </a:xfrm>
          <a:prstGeom prst="rect">
            <a:avLst/>
          </a:prstGeom>
          <a:noFill/>
          <a:ln/>
        </p:spPr>
        <p:txBody>
          <a:bodyPr wrap="none" rtlCol="0" anchor="t"/>
          <a:lstStyle/>
          <a:p>
            <a:pPr marL="0" indent="0">
              <a:lnSpc>
                <a:spcPts val="5992"/>
              </a:lnSpc>
              <a:buNone/>
            </a:pPr>
            <a:r>
              <a:rPr lang="en-US" sz="4793" dirty="0">
                <a:solidFill>
                  <a:srgbClr val="5955EB"/>
                </a:solidFill>
                <a:latin typeface="Libre Baskerville" pitchFamily="34" charset="0"/>
                <a:ea typeface="Libre Baskerville" pitchFamily="34" charset="-122"/>
                <a:cs typeface="Libre Baskerville" pitchFamily="34" charset="-120"/>
              </a:rPr>
              <a:t>Diversity of Mask Styles</a:t>
            </a:r>
            <a:endParaRPr lang="en-US" sz="4793" dirty="0"/>
          </a:p>
        </p:txBody>
      </p:sp>
      <p:pic>
        <p:nvPicPr>
          <p:cNvPr id="5" name="Image 0" descr="preencoded.png"/>
          <p:cNvPicPr>
            <a:picLocks noChangeAspect="1"/>
          </p:cNvPicPr>
          <p:nvPr/>
        </p:nvPicPr>
        <p:blipFill>
          <a:blip r:embed="rId3"/>
          <a:stretch>
            <a:fillRect/>
          </a:stretch>
        </p:blipFill>
        <p:spPr>
          <a:xfrm>
            <a:off x="852249" y="1917502"/>
            <a:ext cx="4065151" cy="2512338"/>
          </a:xfrm>
          <a:prstGeom prst="rect">
            <a:avLst/>
          </a:prstGeom>
        </p:spPr>
      </p:pic>
      <p:sp>
        <p:nvSpPr>
          <p:cNvPr id="6" name="Text 3"/>
          <p:cNvSpPr/>
          <p:nvPr/>
        </p:nvSpPr>
        <p:spPr>
          <a:xfrm>
            <a:off x="852249" y="4734163"/>
            <a:ext cx="3043714" cy="380405"/>
          </a:xfrm>
          <a:prstGeom prst="rect">
            <a:avLst/>
          </a:prstGeom>
          <a:noFill/>
          <a:ln/>
        </p:spPr>
        <p:txBody>
          <a:bodyPr wrap="none" rtlCol="0" anchor="t"/>
          <a:lstStyle/>
          <a:p>
            <a:pPr marL="0" indent="0" algn="l">
              <a:lnSpc>
                <a:spcPts val="2996"/>
              </a:lnSpc>
              <a:buNone/>
            </a:pPr>
            <a:r>
              <a:rPr lang="en-US" sz="2397" dirty="0">
                <a:solidFill>
                  <a:srgbClr val="5955EB"/>
                </a:solidFill>
                <a:latin typeface="Libre Baskerville" pitchFamily="34" charset="0"/>
                <a:ea typeface="Libre Baskerville" pitchFamily="34" charset="-122"/>
                <a:cs typeface="Libre Baskerville" pitchFamily="34" charset="-120"/>
              </a:rPr>
              <a:t>Dogon Masks</a:t>
            </a:r>
            <a:endParaRPr lang="en-US" sz="2397" dirty="0"/>
          </a:p>
        </p:txBody>
      </p:sp>
      <p:sp>
        <p:nvSpPr>
          <p:cNvPr id="7" name="Text 4"/>
          <p:cNvSpPr/>
          <p:nvPr/>
        </p:nvSpPr>
        <p:spPr>
          <a:xfrm>
            <a:off x="852249" y="5260658"/>
            <a:ext cx="4065151" cy="1558290"/>
          </a:xfrm>
          <a:prstGeom prst="rect">
            <a:avLst/>
          </a:prstGeom>
          <a:noFill/>
          <a:ln/>
        </p:spPr>
        <p:txBody>
          <a:bodyPr wrap="square" rtlCol="0" anchor="t"/>
          <a:lstStyle/>
          <a:p>
            <a:pPr marL="0" indent="0" algn="l">
              <a:lnSpc>
                <a:spcPts val="3068"/>
              </a:lnSpc>
              <a:buNone/>
            </a:pPr>
            <a:r>
              <a:rPr lang="en-US" sz="1917" dirty="0">
                <a:solidFill>
                  <a:srgbClr val="49495A"/>
                </a:solidFill>
                <a:latin typeface="Open Sans" pitchFamily="34" charset="0"/>
                <a:ea typeface="Open Sans" pitchFamily="34" charset="-122"/>
                <a:cs typeface="Open Sans" pitchFamily="34" charset="-120"/>
              </a:rPr>
              <a:t>Dogon masks from Mali are known for their geometric designs, elongated features, and symbolic representations of ancestor spirits.</a:t>
            </a:r>
            <a:endParaRPr lang="en-US" sz="1917" dirty="0"/>
          </a:p>
        </p:txBody>
      </p:sp>
      <p:pic>
        <p:nvPicPr>
          <p:cNvPr id="8" name="Image 1" descr="preencoded.png"/>
          <p:cNvPicPr>
            <a:picLocks noChangeAspect="1"/>
          </p:cNvPicPr>
          <p:nvPr/>
        </p:nvPicPr>
        <p:blipFill>
          <a:blip r:embed="rId4"/>
          <a:stretch>
            <a:fillRect/>
          </a:stretch>
        </p:blipFill>
        <p:spPr>
          <a:xfrm>
            <a:off x="5282565" y="1917502"/>
            <a:ext cx="4065151" cy="2512338"/>
          </a:xfrm>
          <a:prstGeom prst="rect">
            <a:avLst/>
          </a:prstGeom>
        </p:spPr>
      </p:pic>
      <p:sp>
        <p:nvSpPr>
          <p:cNvPr id="9" name="Text 5"/>
          <p:cNvSpPr/>
          <p:nvPr/>
        </p:nvSpPr>
        <p:spPr>
          <a:xfrm>
            <a:off x="5282565" y="4734163"/>
            <a:ext cx="3043714" cy="380405"/>
          </a:xfrm>
          <a:prstGeom prst="rect">
            <a:avLst/>
          </a:prstGeom>
          <a:noFill/>
          <a:ln/>
        </p:spPr>
        <p:txBody>
          <a:bodyPr wrap="none" rtlCol="0" anchor="t"/>
          <a:lstStyle/>
          <a:p>
            <a:pPr marL="0" indent="0" algn="l">
              <a:lnSpc>
                <a:spcPts val="2996"/>
              </a:lnSpc>
              <a:buNone/>
            </a:pPr>
            <a:r>
              <a:rPr lang="en-US" sz="2397" dirty="0">
                <a:solidFill>
                  <a:srgbClr val="5955EB"/>
                </a:solidFill>
                <a:latin typeface="Libre Baskerville" pitchFamily="34" charset="0"/>
                <a:ea typeface="Libre Baskerville" pitchFamily="34" charset="-122"/>
                <a:cs typeface="Libre Baskerville" pitchFamily="34" charset="-120"/>
              </a:rPr>
              <a:t>Yoruba Masks</a:t>
            </a:r>
            <a:endParaRPr lang="en-US" sz="2397" dirty="0"/>
          </a:p>
        </p:txBody>
      </p:sp>
      <p:sp>
        <p:nvSpPr>
          <p:cNvPr id="10" name="Text 6"/>
          <p:cNvSpPr/>
          <p:nvPr/>
        </p:nvSpPr>
        <p:spPr>
          <a:xfrm>
            <a:off x="5282565" y="5260658"/>
            <a:ext cx="4065151" cy="2337435"/>
          </a:xfrm>
          <a:prstGeom prst="rect">
            <a:avLst/>
          </a:prstGeom>
          <a:noFill/>
          <a:ln/>
        </p:spPr>
        <p:txBody>
          <a:bodyPr wrap="square" rtlCol="0" anchor="t"/>
          <a:lstStyle/>
          <a:p>
            <a:pPr marL="0" indent="0" algn="l">
              <a:lnSpc>
                <a:spcPts val="3068"/>
              </a:lnSpc>
              <a:buNone/>
            </a:pPr>
            <a:r>
              <a:rPr lang="en-US" sz="1917" dirty="0">
                <a:solidFill>
                  <a:srgbClr val="49495A"/>
                </a:solidFill>
                <a:latin typeface="Open Sans" pitchFamily="34" charset="0"/>
                <a:ea typeface="Open Sans" pitchFamily="34" charset="-122"/>
                <a:cs typeface="Open Sans" pitchFamily="34" charset="-120"/>
              </a:rPr>
              <a:t>Yoruba masks from Nigeria are often characterized by bold, expressive features, vibrant colors, and elaborate headdresses, representing deities and spirits of the natural world.</a:t>
            </a:r>
            <a:endParaRPr lang="en-US" sz="1917" dirty="0"/>
          </a:p>
        </p:txBody>
      </p:sp>
      <p:pic>
        <p:nvPicPr>
          <p:cNvPr id="11" name="Image 2" descr="preencoded.png"/>
          <p:cNvPicPr>
            <a:picLocks noChangeAspect="1"/>
          </p:cNvPicPr>
          <p:nvPr/>
        </p:nvPicPr>
        <p:blipFill>
          <a:blip r:embed="rId5"/>
          <a:stretch>
            <a:fillRect/>
          </a:stretch>
        </p:blipFill>
        <p:spPr>
          <a:xfrm>
            <a:off x="9712881" y="1917502"/>
            <a:ext cx="4065270" cy="2512457"/>
          </a:xfrm>
          <a:prstGeom prst="rect">
            <a:avLst/>
          </a:prstGeom>
        </p:spPr>
      </p:pic>
      <p:sp>
        <p:nvSpPr>
          <p:cNvPr id="12" name="Text 7"/>
          <p:cNvSpPr/>
          <p:nvPr/>
        </p:nvSpPr>
        <p:spPr>
          <a:xfrm>
            <a:off x="9712881" y="4734282"/>
            <a:ext cx="3043714" cy="380405"/>
          </a:xfrm>
          <a:prstGeom prst="rect">
            <a:avLst/>
          </a:prstGeom>
          <a:noFill/>
          <a:ln/>
        </p:spPr>
        <p:txBody>
          <a:bodyPr wrap="none" rtlCol="0" anchor="t"/>
          <a:lstStyle/>
          <a:p>
            <a:pPr marL="0" indent="0" algn="l">
              <a:lnSpc>
                <a:spcPts val="2996"/>
              </a:lnSpc>
              <a:buNone/>
            </a:pPr>
            <a:r>
              <a:rPr lang="en-US" sz="2397" dirty="0">
                <a:solidFill>
                  <a:srgbClr val="5955EB"/>
                </a:solidFill>
                <a:latin typeface="Libre Baskerville" pitchFamily="34" charset="0"/>
                <a:ea typeface="Libre Baskerville" pitchFamily="34" charset="-122"/>
                <a:cs typeface="Libre Baskerville" pitchFamily="34" charset="-120"/>
              </a:rPr>
              <a:t>Baule Masks</a:t>
            </a:r>
            <a:endParaRPr lang="en-US" sz="2397" dirty="0"/>
          </a:p>
        </p:txBody>
      </p:sp>
      <p:sp>
        <p:nvSpPr>
          <p:cNvPr id="13" name="Text 8"/>
          <p:cNvSpPr/>
          <p:nvPr/>
        </p:nvSpPr>
        <p:spPr>
          <a:xfrm>
            <a:off x="9712881" y="5260777"/>
            <a:ext cx="4065270" cy="1947862"/>
          </a:xfrm>
          <a:prstGeom prst="rect">
            <a:avLst/>
          </a:prstGeom>
          <a:noFill/>
          <a:ln/>
        </p:spPr>
        <p:txBody>
          <a:bodyPr wrap="square" rtlCol="0" anchor="t"/>
          <a:lstStyle/>
          <a:p>
            <a:pPr marL="0" indent="0" algn="l">
              <a:lnSpc>
                <a:spcPts val="3068"/>
              </a:lnSpc>
              <a:buNone/>
            </a:pPr>
            <a:r>
              <a:rPr lang="en-US" sz="1917" dirty="0">
                <a:solidFill>
                  <a:srgbClr val="49495A"/>
                </a:solidFill>
                <a:latin typeface="Open Sans" pitchFamily="34" charset="0"/>
                <a:ea typeface="Open Sans" pitchFamily="34" charset="-122"/>
                <a:cs typeface="Open Sans" pitchFamily="34" charset="-120"/>
              </a:rPr>
              <a:t>Baule masks from Ivory Coast are known for their rectangular shapes, geometric patterns, and powerful presence, representing ancestors, spirits, or deities.</a:t>
            </a:r>
            <a:endParaRPr lang="en-US" sz="1917"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14630400" cy="2515433"/>
          </a:xfrm>
          <a:prstGeom prst="rect">
            <a:avLst/>
          </a:prstGeom>
        </p:spPr>
      </p:pic>
      <p:sp>
        <p:nvSpPr>
          <p:cNvPr id="5" name="Text 2"/>
          <p:cNvSpPr/>
          <p:nvPr/>
        </p:nvSpPr>
        <p:spPr>
          <a:xfrm>
            <a:off x="1818918" y="3230761"/>
            <a:ext cx="9205198" cy="628769"/>
          </a:xfrm>
          <a:prstGeom prst="rect">
            <a:avLst/>
          </a:prstGeom>
          <a:noFill/>
          <a:ln/>
        </p:spPr>
        <p:txBody>
          <a:bodyPr wrap="none" rtlCol="0" anchor="t"/>
          <a:lstStyle/>
          <a:p>
            <a:pPr marL="0" indent="0">
              <a:lnSpc>
                <a:spcPts val="4952"/>
              </a:lnSpc>
              <a:buNone/>
            </a:pPr>
            <a:r>
              <a:rPr lang="en-US" sz="3961" dirty="0">
                <a:solidFill>
                  <a:srgbClr val="5955EB"/>
                </a:solidFill>
                <a:latin typeface="Libre Baskerville" pitchFamily="34" charset="0"/>
                <a:ea typeface="Libre Baskerville" pitchFamily="34" charset="-122"/>
                <a:cs typeface="Libre Baskerville" pitchFamily="34" charset="-120"/>
              </a:rPr>
              <a:t>Preserving Mask-Making Traditions</a:t>
            </a:r>
            <a:endParaRPr lang="en-US" sz="3961" dirty="0"/>
          </a:p>
        </p:txBody>
      </p:sp>
      <p:pic>
        <p:nvPicPr>
          <p:cNvPr id="6" name="Image 1" descr="preencoded.png"/>
          <p:cNvPicPr>
            <a:picLocks noChangeAspect="1"/>
          </p:cNvPicPr>
          <p:nvPr/>
        </p:nvPicPr>
        <p:blipFill>
          <a:blip r:embed="rId4"/>
          <a:stretch>
            <a:fillRect/>
          </a:stretch>
        </p:blipFill>
        <p:spPr>
          <a:xfrm>
            <a:off x="1818918" y="4161353"/>
            <a:ext cx="3664148" cy="804863"/>
          </a:xfrm>
          <a:prstGeom prst="rect">
            <a:avLst/>
          </a:prstGeom>
        </p:spPr>
      </p:pic>
      <p:sp>
        <p:nvSpPr>
          <p:cNvPr id="7" name="Text 3"/>
          <p:cNvSpPr/>
          <p:nvPr/>
        </p:nvSpPr>
        <p:spPr>
          <a:xfrm>
            <a:off x="2020133" y="5268039"/>
            <a:ext cx="3095268" cy="314444"/>
          </a:xfrm>
          <a:prstGeom prst="rect">
            <a:avLst/>
          </a:prstGeom>
          <a:noFill/>
          <a:ln/>
        </p:spPr>
        <p:txBody>
          <a:bodyPr wrap="none" rtlCol="0" anchor="t"/>
          <a:lstStyle/>
          <a:p>
            <a:pPr marL="0" indent="0" algn="l">
              <a:lnSpc>
                <a:spcPts val="2476"/>
              </a:lnSpc>
              <a:buNone/>
            </a:pPr>
            <a:r>
              <a:rPr lang="en-US" sz="1981" dirty="0">
                <a:solidFill>
                  <a:srgbClr val="5955EB"/>
                </a:solidFill>
                <a:latin typeface="Libre Baskerville" pitchFamily="34" charset="0"/>
                <a:ea typeface="Libre Baskerville" pitchFamily="34" charset="-122"/>
                <a:cs typeface="Libre Baskerville" pitchFamily="34" charset="-120"/>
              </a:rPr>
              <a:t>Community Workshops</a:t>
            </a:r>
            <a:endParaRPr lang="en-US" sz="1981" dirty="0"/>
          </a:p>
        </p:txBody>
      </p:sp>
      <p:sp>
        <p:nvSpPr>
          <p:cNvPr id="8" name="Text 4"/>
          <p:cNvSpPr/>
          <p:nvPr/>
        </p:nvSpPr>
        <p:spPr>
          <a:xfrm>
            <a:off x="2020133" y="5703213"/>
            <a:ext cx="3261717" cy="1609725"/>
          </a:xfrm>
          <a:prstGeom prst="rect">
            <a:avLst/>
          </a:prstGeom>
          <a:noFill/>
          <a:ln/>
        </p:spPr>
        <p:txBody>
          <a:bodyPr wrap="square" rtlCol="0" anchor="t"/>
          <a:lstStyle/>
          <a:p>
            <a:pPr marL="0" indent="0" algn="l">
              <a:lnSpc>
                <a:spcPts val="2535"/>
              </a:lnSpc>
              <a:buNone/>
            </a:pPr>
            <a:r>
              <a:rPr lang="en-US" sz="1585" dirty="0">
                <a:solidFill>
                  <a:srgbClr val="49495A"/>
                </a:solidFill>
                <a:latin typeface="Open Sans" pitchFamily="34" charset="0"/>
                <a:ea typeface="Open Sans" pitchFamily="34" charset="-122"/>
                <a:cs typeface="Open Sans" pitchFamily="34" charset="-120"/>
              </a:rPr>
              <a:t>Workshops and training programs help ensure the continuity of mask-making traditions, passing down skills and knowledge from generation to generation.</a:t>
            </a:r>
            <a:endParaRPr lang="en-US" sz="1585" dirty="0"/>
          </a:p>
        </p:txBody>
      </p:sp>
      <p:pic>
        <p:nvPicPr>
          <p:cNvPr id="9" name="Image 2" descr="preencoded.png"/>
          <p:cNvPicPr>
            <a:picLocks noChangeAspect="1"/>
          </p:cNvPicPr>
          <p:nvPr/>
        </p:nvPicPr>
        <p:blipFill>
          <a:blip r:embed="rId5"/>
          <a:stretch>
            <a:fillRect/>
          </a:stretch>
        </p:blipFill>
        <p:spPr>
          <a:xfrm>
            <a:off x="5483066" y="4161353"/>
            <a:ext cx="3664148" cy="804863"/>
          </a:xfrm>
          <a:prstGeom prst="rect">
            <a:avLst/>
          </a:prstGeom>
        </p:spPr>
      </p:pic>
      <p:sp>
        <p:nvSpPr>
          <p:cNvPr id="10" name="Text 5"/>
          <p:cNvSpPr/>
          <p:nvPr/>
        </p:nvSpPr>
        <p:spPr>
          <a:xfrm>
            <a:off x="5684282" y="5268039"/>
            <a:ext cx="2647474" cy="314444"/>
          </a:xfrm>
          <a:prstGeom prst="rect">
            <a:avLst/>
          </a:prstGeom>
          <a:noFill/>
          <a:ln/>
        </p:spPr>
        <p:txBody>
          <a:bodyPr wrap="none" rtlCol="0" anchor="t"/>
          <a:lstStyle/>
          <a:p>
            <a:pPr marL="0" indent="0" algn="l">
              <a:lnSpc>
                <a:spcPts val="2476"/>
              </a:lnSpc>
              <a:buNone/>
            </a:pPr>
            <a:r>
              <a:rPr lang="en-US" sz="1981" dirty="0">
                <a:solidFill>
                  <a:srgbClr val="5955EB"/>
                </a:solidFill>
                <a:latin typeface="Libre Baskerville" pitchFamily="34" charset="0"/>
                <a:ea typeface="Libre Baskerville" pitchFamily="34" charset="-122"/>
                <a:cs typeface="Libre Baskerville" pitchFamily="34" charset="-120"/>
              </a:rPr>
              <a:t>Museum Collections</a:t>
            </a:r>
            <a:endParaRPr lang="en-US" sz="1981" dirty="0"/>
          </a:p>
        </p:txBody>
      </p:sp>
      <p:sp>
        <p:nvSpPr>
          <p:cNvPr id="11" name="Text 6"/>
          <p:cNvSpPr/>
          <p:nvPr/>
        </p:nvSpPr>
        <p:spPr>
          <a:xfrm>
            <a:off x="5684282" y="5703213"/>
            <a:ext cx="3261717" cy="1287780"/>
          </a:xfrm>
          <a:prstGeom prst="rect">
            <a:avLst/>
          </a:prstGeom>
          <a:noFill/>
          <a:ln/>
        </p:spPr>
        <p:txBody>
          <a:bodyPr wrap="square" rtlCol="0" anchor="t"/>
          <a:lstStyle/>
          <a:p>
            <a:pPr marL="0" indent="0" algn="l">
              <a:lnSpc>
                <a:spcPts val="2535"/>
              </a:lnSpc>
              <a:buNone/>
            </a:pPr>
            <a:r>
              <a:rPr lang="en-US" sz="1585" dirty="0">
                <a:solidFill>
                  <a:srgbClr val="49495A"/>
                </a:solidFill>
                <a:latin typeface="Open Sans" pitchFamily="34" charset="0"/>
                <a:ea typeface="Open Sans" pitchFamily="34" charset="-122"/>
                <a:cs typeface="Open Sans" pitchFamily="34" charset="-120"/>
              </a:rPr>
              <a:t>Museums and cultural institutions play a crucial role in preserving and showcasing masks as important cultural artifacts.</a:t>
            </a:r>
            <a:endParaRPr lang="en-US" sz="1585" dirty="0"/>
          </a:p>
        </p:txBody>
      </p:sp>
      <p:pic>
        <p:nvPicPr>
          <p:cNvPr id="12" name="Image 3" descr="preencoded.png"/>
          <p:cNvPicPr>
            <a:picLocks noChangeAspect="1"/>
          </p:cNvPicPr>
          <p:nvPr/>
        </p:nvPicPr>
        <p:blipFill>
          <a:blip r:embed="rId6"/>
          <a:stretch>
            <a:fillRect/>
          </a:stretch>
        </p:blipFill>
        <p:spPr>
          <a:xfrm>
            <a:off x="9147215" y="4161353"/>
            <a:ext cx="3664268" cy="804863"/>
          </a:xfrm>
          <a:prstGeom prst="rect">
            <a:avLst/>
          </a:prstGeom>
        </p:spPr>
      </p:pic>
      <p:sp>
        <p:nvSpPr>
          <p:cNvPr id="13" name="Text 7"/>
          <p:cNvSpPr/>
          <p:nvPr/>
        </p:nvSpPr>
        <p:spPr>
          <a:xfrm>
            <a:off x="9348430" y="5268039"/>
            <a:ext cx="2962751" cy="314444"/>
          </a:xfrm>
          <a:prstGeom prst="rect">
            <a:avLst/>
          </a:prstGeom>
          <a:noFill/>
          <a:ln/>
        </p:spPr>
        <p:txBody>
          <a:bodyPr wrap="none" rtlCol="0" anchor="t"/>
          <a:lstStyle/>
          <a:p>
            <a:pPr marL="0" indent="0" algn="l">
              <a:lnSpc>
                <a:spcPts val="2476"/>
              </a:lnSpc>
              <a:buNone/>
            </a:pPr>
            <a:r>
              <a:rPr lang="en-US" sz="1981" dirty="0">
                <a:solidFill>
                  <a:srgbClr val="5955EB"/>
                </a:solidFill>
                <a:latin typeface="Libre Baskerville" pitchFamily="34" charset="0"/>
                <a:ea typeface="Libre Baskerville" pitchFamily="34" charset="-122"/>
                <a:cs typeface="Libre Baskerville" pitchFamily="34" charset="-120"/>
              </a:rPr>
              <a:t>Digital Documentation</a:t>
            </a:r>
            <a:endParaRPr lang="en-US" sz="1981" dirty="0"/>
          </a:p>
        </p:txBody>
      </p:sp>
      <p:sp>
        <p:nvSpPr>
          <p:cNvPr id="14" name="Text 8"/>
          <p:cNvSpPr/>
          <p:nvPr/>
        </p:nvSpPr>
        <p:spPr>
          <a:xfrm>
            <a:off x="9348430" y="5703213"/>
            <a:ext cx="3261836" cy="1609725"/>
          </a:xfrm>
          <a:prstGeom prst="rect">
            <a:avLst/>
          </a:prstGeom>
          <a:noFill/>
          <a:ln/>
        </p:spPr>
        <p:txBody>
          <a:bodyPr wrap="square" rtlCol="0" anchor="t"/>
          <a:lstStyle/>
          <a:p>
            <a:pPr marL="0" indent="0" algn="l">
              <a:lnSpc>
                <a:spcPts val="2535"/>
              </a:lnSpc>
              <a:buNone/>
            </a:pPr>
            <a:r>
              <a:rPr lang="en-US" sz="1585" dirty="0">
                <a:solidFill>
                  <a:srgbClr val="49495A"/>
                </a:solidFill>
                <a:latin typeface="Open Sans" pitchFamily="34" charset="0"/>
                <a:ea typeface="Open Sans" pitchFamily="34" charset="-122"/>
                <a:cs typeface="Open Sans" pitchFamily="34" charset="-120"/>
              </a:rPr>
              <a:t>Digital archives and online platforms help preserve and share knowledge about mask-making techniques and cultural significance.</a:t>
            </a:r>
            <a:endParaRPr lang="en-US" sz="158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1175385"/>
            <a:ext cx="7934325" cy="1080135"/>
          </a:xfrm>
          <a:prstGeom prst="rect">
            <a:avLst/>
          </a:prstGeom>
          <a:noFill/>
          <a:ln/>
        </p:spPr>
        <p:txBody>
          <a:bodyPr wrap="square" rtlCol="0" anchor="t"/>
          <a:lstStyle/>
          <a:p>
            <a:pPr marL="0" indent="0">
              <a:lnSpc>
                <a:spcPts val="4253"/>
              </a:lnSpc>
              <a:buNone/>
            </a:pPr>
            <a:r>
              <a:rPr lang="en-US" sz="3402" dirty="0">
                <a:solidFill>
                  <a:srgbClr val="5955EB"/>
                </a:solidFill>
                <a:latin typeface="Libre Baskerville" pitchFamily="34" charset="0"/>
                <a:ea typeface="Libre Baskerville" pitchFamily="34" charset="-122"/>
                <a:cs typeface="Libre Baskerville" pitchFamily="34" charset="-120"/>
              </a:rPr>
              <a:t>Masks in Contemporary Art and Culture</a:t>
            </a:r>
            <a:endParaRPr lang="en-US" sz="3402" dirty="0"/>
          </a:p>
        </p:txBody>
      </p:sp>
      <p:sp>
        <p:nvSpPr>
          <p:cNvPr id="6" name="Shape 3"/>
          <p:cNvSpPr/>
          <p:nvPr/>
        </p:nvSpPr>
        <p:spPr>
          <a:xfrm>
            <a:off x="604837" y="2514719"/>
            <a:ext cx="7934325" cy="1605320"/>
          </a:xfrm>
          <a:prstGeom prst="rect">
            <a:avLst/>
          </a:prstGeom>
          <a:solidFill>
            <a:srgbClr val="DED6FF"/>
          </a:solidFill>
          <a:ln/>
        </p:spPr>
      </p:sp>
      <p:sp>
        <p:nvSpPr>
          <p:cNvPr id="7" name="Text 4"/>
          <p:cNvSpPr/>
          <p:nvPr/>
        </p:nvSpPr>
        <p:spPr>
          <a:xfrm>
            <a:off x="777597" y="2625923"/>
            <a:ext cx="3617833"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Contemporary Art</a:t>
            </a:r>
            <a:endParaRPr lang="en-US" sz="1361" dirty="0"/>
          </a:p>
        </p:txBody>
      </p:sp>
      <p:sp>
        <p:nvSpPr>
          <p:cNvPr id="8" name="Text 5"/>
          <p:cNvSpPr/>
          <p:nvPr/>
        </p:nvSpPr>
        <p:spPr>
          <a:xfrm>
            <a:off x="4748570" y="2625923"/>
            <a:ext cx="3617833" cy="1382911"/>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Contemporary artists continue to find inspiration in traditional African mask designs, reinterpreting them in new ways that address contemporary issues and perspectives.</a:t>
            </a:r>
            <a:endParaRPr lang="en-US" sz="1361" dirty="0"/>
          </a:p>
        </p:txBody>
      </p:sp>
      <p:sp>
        <p:nvSpPr>
          <p:cNvPr id="9" name="Text 6"/>
          <p:cNvSpPr/>
          <p:nvPr/>
        </p:nvSpPr>
        <p:spPr>
          <a:xfrm>
            <a:off x="777597" y="4231243"/>
            <a:ext cx="3617833"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Fashion and Design</a:t>
            </a:r>
            <a:endParaRPr lang="en-US" sz="1361" dirty="0"/>
          </a:p>
        </p:txBody>
      </p:sp>
      <p:sp>
        <p:nvSpPr>
          <p:cNvPr id="10" name="Text 7"/>
          <p:cNvSpPr/>
          <p:nvPr/>
        </p:nvSpPr>
        <p:spPr>
          <a:xfrm>
            <a:off x="4748570" y="4231243"/>
            <a:ext cx="3617833" cy="1382911"/>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Mask motifs and imagery are increasingly incorporated into fashion, graphic design, and other creative fields, demonstrating the enduring impact of African art on global culture.</a:t>
            </a:r>
            <a:endParaRPr lang="en-US" sz="1361" dirty="0"/>
          </a:p>
        </p:txBody>
      </p:sp>
      <p:sp>
        <p:nvSpPr>
          <p:cNvPr id="11" name="Shape 8"/>
          <p:cNvSpPr/>
          <p:nvPr/>
        </p:nvSpPr>
        <p:spPr>
          <a:xfrm>
            <a:off x="604837" y="5725358"/>
            <a:ext cx="7934325" cy="1328737"/>
          </a:xfrm>
          <a:prstGeom prst="rect">
            <a:avLst/>
          </a:prstGeom>
          <a:solidFill>
            <a:srgbClr val="DED6FF"/>
          </a:solidFill>
          <a:ln/>
        </p:spPr>
      </p:sp>
      <p:sp>
        <p:nvSpPr>
          <p:cNvPr id="12" name="Text 9"/>
          <p:cNvSpPr/>
          <p:nvPr/>
        </p:nvSpPr>
        <p:spPr>
          <a:xfrm>
            <a:off x="777597" y="5836563"/>
            <a:ext cx="3617833" cy="276582"/>
          </a:xfrm>
          <a:prstGeom prst="rect">
            <a:avLst/>
          </a:prstGeom>
          <a:noFill/>
          <a:ln/>
        </p:spPr>
        <p:txBody>
          <a:bodyPr wrap="non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Cultural Exchange</a:t>
            </a:r>
            <a:endParaRPr lang="en-US" sz="1361" dirty="0"/>
          </a:p>
        </p:txBody>
      </p:sp>
      <p:sp>
        <p:nvSpPr>
          <p:cNvPr id="13" name="Text 10"/>
          <p:cNvSpPr/>
          <p:nvPr/>
        </p:nvSpPr>
        <p:spPr>
          <a:xfrm>
            <a:off x="4748570" y="5836563"/>
            <a:ext cx="3617833" cy="1106329"/>
          </a:xfrm>
          <a:prstGeom prst="rect">
            <a:avLst/>
          </a:prstGeom>
          <a:noFill/>
          <a:ln/>
        </p:spPr>
        <p:txBody>
          <a:bodyPr wrap="square" rtlCol="0" anchor="t"/>
          <a:lstStyle/>
          <a:p>
            <a:pPr marL="0" indent="0">
              <a:lnSpc>
                <a:spcPts val="2177"/>
              </a:lnSpc>
              <a:buNone/>
            </a:pPr>
            <a:r>
              <a:rPr lang="en-US" sz="1361" dirty="0">
                <a:solidFill>
                  <a:srgbClr val="49495A"/>
                </a:solidFill>
                <a:latin typeface="Open Sans" pitchFamily="34" charset="0"/>
                <a:ea typeface="Open Sans" pitchFamily="34" charset="-122"/>
                <a:cs typeface="Open Sans" pitchFamily="34" charset="-120"/>
              </a:rPr>
              <a:t>Masks serve as a powerful tool for promoting cultural exchange, fostering appreciation for diverse traditions, and challenging stereotypical views of Africa.</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784747"/>
            <a:ext cx="7415927" cy="2314575"/>
          </a:xfrm>
          <a:prstGeom prst="rect">
            <a:avLst/>
          </a:prstGeom>
          <a:noFill/>
          <a:ln/>
        </p:spPr>
        <p:txBody>
          <a:bodyPr wrap="square" rtlCol="0" anchor="t"/>
          <a:lstStyle/>
          <a:p>
            <a:pPr marL="0" indent="0">
              <a:lnSpc>
                <a:spcPts val="6075"/>
              </a:lnSpc>
              <a:buNone/>
            </a:pPr>
            <a:r>
              <a:rPr lang="en-US" sz="4860" dirty="0">
                <a:solidFill>
                  <a:srgbClr val="5955EB"/>
                </a:solidFill>
                <a:latin typeface="Libre Baskerville" pitchFamily="34" charset="0"/>
                <a:ea typeface="Libre Baskerville" pitchFamily="34" charset="-122"/>
                <a:cs typeface="Libre Baskerville" pitchFamily="34" charset="-120"/>
              </a:rPr>
              <a:t>The Enduring Significance of African Masks</a:t>
            </a:r>
            <a:endParaRPr lang="en-US" sz="4860" dirty="0"/>
          </a:p>
        </p:txBody>
      </p:sp>
      <p:sp>
        <p:nvSpPr>
          <p:cNvPr id="6" name="Text 3"/>
          <p:cNvSpPr/>
          <p:nvPr/>
        </p:nvSpPr>
        <p:spPr>
          <a:xfrm>
            <a:off x="6350437" y="4469606"/>
            <a:ext cx="7415927" cy="1975247"/>
          </a:xfrm>
          <a:prstGeom prst="rect">
            <a:avLst/>
          </a:prstGeom>
          <a:noFill/>
          <a:ln/>
        </p:spPr>
        <p:txBody>
          <a:bodyPr wrap="square" rtlCol="0" anchor="t"/>
          <a:lstStyle/>
          <a:p>
            <a:pPr marL="0" indent="0">
              <a:lnSpc>
                <a:spcPts val="3110"/>
              </a:lnSpc>
              <a:buNone/>
            </a:pPr>
            <a:r>
              <a:rPr lang="en-US" sz="1944" dirty="0">
                <a:solidFill>
                  <a:srgbClr val="49495A"/>
                </a:solidFill>
                <a:latin typeface="Open Sans" pitchFamily="34" charset="0"/>
                <a:ea typeface="Open Sans" pitchFamily="34" charset="-122"/>
                <a:cs typeface="Open Sans" pitchFamily="34" charset="-120"/>
              </a:rPr>
              <a:t>African masks are not merely decorative objects; they are living testaments to rich cultural histories, spiritual beliefs, and artistic expressions. They continue to inspire, challenge, and captivate audiences worldwide, reminding us of the enduring power of art and culture to connect us across time and space.</a:t>
            </a:r>
            <a:endParaRPr lang="en-US" sz="1944"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649</Words>
  <Application>Microsoft Office PowerPoint</Application>
  <PresentationFormat>Custom</PresentationFormat>
  <Paragraphs>64</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Libre Baskerville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 840</cp:lastModifiedBy>
  <cp:revision>3</cp:revision>
  <dcterms:created xsi:type="dcterms:W3CDTF">2024-07-08T11:34:15Z</dcterms:created>
  <dcterms:modified xsi:type="dcterms:W3CDTF">2024-08-24T04:50:00Z</dcterms:modified>
</cp:coreProperties>
</file>